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8"/>
  </p:notesMasterIdLst>
  <p:handoutMasterIdLst>
    <p:handoutMasterId r:id="rId9"/>
  </p:handoutMasterIdLst>
  <p:sldIdLst>
    <p:sldId id="256" r:id="rId2"/>
    <p:sldId id="257" r:id="rId3"/>
    <p:sldId id="264" r:id="rId4"/>
    <p:sldId id="260" r:id="rId5"/>
    <p:sldId id="267" r:id="rId6"/>
    <p:sldId id="262" r:id="rId7"/>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36" autoAdjust="0"/>
  </p:normalViewPr>
  <p:slideViewPr>
    <p:cSldViewPr snapToGrid="0">
      <p:cViewPr varScale="1">
        <p:scale>
          <a:sx n="78" d="100"/>
          <a:sy n="78" d="100"/>
        </p:scale>
        <p:origin x="1594" y="62"/>
      </p:cViewPr>
      <p:guideLst/>
    </p:cSldViewPr>
  </p:slideViewPr>
  <p:notesTextViewPr>
    <p:cViewPr>
      <p:scale>
        <a:sx n="1" d="1"/>
        <a:sy n="1" d="1"/>
      </p:scale>
      <p:origin x="0" y="0"/>
    </p:cViewPr>
  </p:notesTextViewPr>
  <p:notesViewPr>
    <p:cSldViewPr snapToGrid="0">
      <p:cViewPr varScale="1">
        <p:scale>
          <a:sx n="50" d="100"/>
          <a:sy n="50" d="100"/>
        </p:scale>
        <p:origin x="297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08F210-AE46-E1F8-5BDD-A1DE2099FF31}"/>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A84E0AE-6A73-95E5-5831-092B85622214}"/>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61D2E2C-72D2-4FD9-8991-2ED2E7ACDE0F}" type="datetimeFigureOut">
              <a:rPr kumimoji="1" lang="ja-JP" altLang="en-US" smtClean="0"/>
              <a:t>2024/2/27</a:t>
            </a:fld>
            <a:endParaRPr kumimoji="1" lang="ja-JP" altLang="en-US"/>
          </a:p>
        </p:txBody>
      </p:sp>
      <p:sp>
        <p:nvSpPr>
          <p:cNvPr id="4" name="フッター プレースホルダー 3">
            <a:extLst>
              <a:ext uri="{FF2B5EF4-FFF2-40B4-BE49-F238E27FC236}">
                <a16:creationId xmlns:a16="http://schemas.microsoft.com/office/drawing/2014/main" id="{4CB5B850-E4AC-F071-C01D-DD78FF81EB51}"/>
              </a:ext>
            </a:extLst>
          </p:cNvPr>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98EE70D-2CBA-21BD-9CE9-FF4C595D1678}"/>
              </a:ext>
            </a:extLst>
          </p:cNvPr>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E1FAECF0-23C9-4A79-9D35-B34D20A7B184}" type="slidenum">
              <a:rPr kumimoji="1" lang="ja-JP" altLang="en-US" smtClean="0"/>
              <a:t>‹#›</a:t>
            </a:fld>
            <a:endParaRPr kumimoji="1" lang="ja-JP" altLang="en-US"/>
          </a:p>
        </p:txBody>
      </p:sp>
    </p:spTree>
    <p:extLst>
      <p:ext uri="{BB962C8B-B14F-4D97-AF65-F5344CB8AC3E}">
        <p14:creationId xmlns:p14="http://schemas.microsoft.com/office/powerpoint/2010/main" val="1083306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DCD1169B-C99C-4A1A-A47B-67E823463010}" type="datetimeFigureOut">
              <a:rPr kumimoji="1" lang="ja-JP" altLang="en-US" smtClean="0"/>
              <a:t>2024/2/27</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C01B42F1-41E7-4EFD-AE16-1EE0DBCFE2F6}" type="slidenum">
              <a:rPr kumimoji="1" lang="ja-JP" altLang="en-US" smtClean="0"/>
              <a:t>‹#›</a:t>
            </a:fld>
            <a:endParaRPr kumimoji="1" lang="ja-JP" altLang="en-US"/>
          </a:p>
        </p:txBody>
      </p:sp>
    </p:spTree>
    <p:extLst>
      <p:ext uri="{BB962C8B-B14F-4D97-AF65-F5344CB8AC3E}">
        <p14:creationId xmlns:p14="http://schemas.microsoft.com/office/powerpoint/2010/main" val="2933270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01B42F1-41E7-4EFD-AE16-1EE0DBCFE2F6}" type="slidenum">
              <a:rPr kumimoji="1" lang="ja-JP" altLang="en-US" smtClean="0"/>
              <a:t>1</a:t>
            </a:fld>
            <a:endParaRPr kumimoji="1" lang="ja-JP" altLang="en-US"/>
          </a:p>
        </p:txBody>
      </p:sp>
    </p:spTree>
    <p:extLst>
      <p:ext uri="{BB962C8B-B14F-4D97-AF65-F5344CB8AC3E}">
        <p14:creationId xmlns:p14="http://schemas.microsoft.com/office/powerpoint/2010/main" val="183797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01B42F1-41E7-4EFD-AE16-1EE0DBCFE2F6}" type="slidenum">
              <a:rPr kumimoji="1" lang="ja-JP" altLang="en-US" smtClean="0"/>
              <a:t>2</a:t>
            </a:fld>
            <a:endParaRPr kumimoji="1" lang="ja-JP" altLang="en-US"/>
          </a:p>
        </p:txBody>
      </p:sp>
    </p:spTree>
    <p:extLst>
      <p:ext uri="{BB962C8B-B14F-4D97-AF65-F5344CB8AC3E}">
        <p14:creationId xmlns:p14="http://schemas.microsoft.com/office/powerpoint/2010/main" val="250125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01B42F1-41E7-4EFD-AE16-1EE0DBCFE2F6}" type="slidenum">
              <a:rPr kumimoji="1" lang="ja-JP" altLang="en-US" smtClean="0"/>
              <a:t>3</a:t>
            </a:fld>
            <a:endParaRPr kumimoji="1" lang="ja-JP" altLang="en-US"/>
          </a:p>
        </p:txBody>
      </p:sp>
    </p:spTree>
    <p:extLst>
      <p:ext uri="{BB962C8B-B14F-4D97-AF65-F5344CB8AC3E}">
        <p14:creationId xmlns:p14="http://schemas.microsoft.com/office/powerpoint/2010/main" val="171901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01B42F1-41E7-4EFD-AE16-1EE0DBCFE2F6}" type="slidenum">
              <a:rPr kumimoji="1" lang="ja-JP" altLang="en-US" smtClean="0"/>
              <a:t>4</a:t>
            </a:fld>
            <a:endParaRPr kumimoji="1" lang="ja-JP" altLang="en-US"/>
          </a:p>
        </p:txBody>
      </p:sp>
    </p:spTree>
    <p:extLst>
      <p:ext uri="{BB962C8B-B14F-4D97-AF65-F5344CB8AC3E}">
        <p14:creationId xmlns:p14="http://schemas.microsoft.com/office/powerpoint/2010/main" val="423184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01B42F1-41E7-4EFD-AE16-1EE0DBCFE2F6}" type="slidenum">
              <a:rPr kumimoji="1" lang="ja-JP" altLang="en-US" smtClean="0"/>
              <a:t>5</a:t>
            </a:fld>
            <a:endParaRPr kumimoji="1" lang="ja-JP" altLang="en-US"/>
          </a:p>
        </p:txBody>
      </p:sp>
    </p:spTree>
    <p:extLst>
      <p:ext uri="{BB962C8B-B14F-4D97-AF65-F5344CB8AC3E}">
        <p14:creationId xmlns:p14="http://schemas.microsoft.com/office/powerpoint/2010/main" val="113911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a:p>
            <a:endParaRPr kumimoji="1" lang="ja-JP" altLang="en-US"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01B42F1-41E7-4EFD-AE16-1EE0DBCFE2F6}" type="slidenum">
              <a:rPr kumimoji="1" lang="ja-JP" altLang="en-US" smtClean="0"/>
              <a:t>6</a:t>
            </a:fld>
            <a:endParaRPr kumimoji="1" lang="ja-JP" altLang="en-US"/>
          </a:p>
        </p:txBody>
      </p:sp>
    </p:spTree>
    <p:extLst>
      <p:ext uri="{BB962C8B-B14F-4D97-AF65-F5344CB8AC3E}">
        <p14:creationId xmlns:p14="http://schemas.microsoft.com/office/powerpoint/2010/main" val="113617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2293647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a:t>マスター タイトルの書式設定</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25275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468254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75730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3099518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01329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405734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1294843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202226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4192449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56959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a:t>マスター タイトルの書式設定</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227890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205644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60133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89087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42062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C7025C-5E1C-40D9-A72B-215F547A99B9}" type="datetimeFigureOut">
              <a:rPr kumimoji="1" lang="ja-JP" altLang="en-US" smtClean="0"/>
              <a:t>2024/2/27</a:t>
            </a:fld>
            <a:endParaRPr kumimoji="1" lang="ja-JP" altLang="en-US"/>
          </a:p>
        </p:txBody>
      </p:sp>
      <p:sp>
        <p:nvSpPr>
          <p:cNvPr id="6" name="Footer Placeholder 5"/>
          <p:cNvSpPr>
            <a:spLocks noGrp="1"/>
          </p:cNvSpPr>
          <p:nvPr>
            <p:ph type="ftr" sz="quarter" idx="11"/>
          </p:nvPr>
        </p:nvSpPr>
        <p:spPr>
          <a:xfrm>
            <a:off x="533400" y="6172200"/>
            <a:ext cx="5811724" cy="365125"/>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158805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2C7025C-5E1C-40D9-A72B-215F547A99B9}" type="datetimeFigureOut">
              <a:rPr kumimoji="1" lang="ja-JP" altLang="en-US" smtClean="0"/>
              <a:t>2024/2/27</a:t>
            </a:fld>
            <a:endParaRPr kumimoji="1" lang="ja-JP"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550B0B4-EF1E-4329-AA62-10C854D37176}" type="slidenum">
              <a:rPr kumimoji="1" lang="ja-JP" altLang="en-US" smtClean="0"/>
              <a:t>‹#›</a:t>
            </a:fld>
            <a:endParaRPr kumimoji="1" lang="ja-JP" altLang="en-US"/>
          </a:p>
        </p:txBody>
      </p:sp>
    </p:spTree>
    <p:extLst>
      <p:ext uri="{BB962C8B-B14F-4D97-AF65-F5344CB8AC3E}">
        <p14:creationId xmlns:p14="http://schemas.microsoft.com/office/powerpoint/2010/main" val="206354654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4.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70576A35-86F0-D616-0238-EA9ABA2770DC}"/>
              </a:ext>
            </a:extLst>
          </p:cNvPr>
          <p:cNvSpPr>
            <a:spLocks noGrp="1"/>
          </p:cNvSpPr>
          <p:nvPr>
            <p:ph type="subTitle" idx="1"/>
          </p:nvPr>
        </p:nvSpPr>
        <p:spPr>
          <a:xfrm>
            <a:off x="5881603" y="5417574"/>
            <a:ext cx="2913079" cy="1221043"/>
          </a:xfrm>
        </p:spPr>
        <p:txBody>
          <a:bodyPr>
            <a:normAutofit fontScale="85000" lnSpcReduction="10000"/>
          </a:bodyPr>
          <a:lstStyle/>
          <a:p>
            <a:endParaRPr lang="en-US" altLang="ja-JP" dirty="0"/>
          </a:p>
          <a:p>
            <a:r>
              <a:rPr lang="en-US" altLang="ja-JP" dirty="0">
                <a:solidFill>
                  <a:schemeClr val="bg1"/>
                </a:solidFill>
              </a:rPr>
              <a:t>2024</a:t>
            </a:r>
            <a:r>
              <a:rPr lang="ja-JP" altLang="en-US" dirty="0">
                <a:solidFill>
                  <a:schemeClr val="bg1"/>
                </a:solidFill>
              </a:rPr>
              <a:t>年２月</a:t>
            </a:r>
            <a:r>
              <a:rPr lang="en-US" altLang="ja-JP" dirty="0">
                <a:solidFill>
                  <a:schemeClr val="bg1"/>
                </a:solidFill>
              </a:rPr>
              <a:t>28</a:t>
            </a:r>
            <a:r>
              <a:rPr lang="ja-JP" altLang="en-US" dirty="0">
                <a:solidFill>
                  <a:schemeClr val="bg1"/>
                </a:solidFill>
              </a:rPr>
              <a:t>日</a:t>
            </a:r>
            <a:endParaRPr lang="en-US" altLang="ja-JP" dirty="0">
              <a:solidFill>
                <a:schemeClr val="bg1"/>
              </a:solidFill>
            </a:endParaRPr>
          </a:p>
          <a:p>
            <a:r>
              <a:rPr lang="ja-JP" altLang="en-US" dirty="0">
                <a:solidFill>
                  <a:schemeClr val="bg1"/>
                </a:solidFill>
              </a:rPr>
              <a:t>東京都立葛西工科高等学校</a:t>
            </a:r>
            <a:endParaRPr lang="en-US" altLang="ja-JP" dirty="0">
              <a:solidFill>
                <a:schemeClr val="bg1"/>
              </a:solidFill>
            </a:endParaRPr>
          </a:p>
        </p:txBody>
      </p:sp>
      <p:sp>
        <p:nvSpPr>
          <p:cNvPr id="6" name="タイトル 1">
            <a:extLst>
              <a:ext uri="{FF2B5EF4-FFF2-40B4-BE49-F238E27FC236}">
                <a16:creationId xmlns:a16="http://schemas.microsoft.com/office/drawing/2014/main" id="{758B0D6A-A553-64A3-048E-201FD42AA7A1}"/>
              </a:ext>
            </a:extLst>
          </p:cNvPr>
          <p:cNvSpPr txBox="1">
            <a:spLocks/>
          </p:cNvSpPr>
          <p:nvPr/>
        </p:nvSpPr>
        <p:spPr>
          <a:xfrm>
            <a:off x="634194" y="1048840"/>
            <a:ext cx="8160488" cy="1062038"/>
          </a:xfrm>
          <a:prstGeom prst="rect">
            <a:avLst/>
          </a:prstGeom>
          <a:effectLst/>
        </p:spPr>
        <p:txBody>
          <a:bodyPr vert="horz" lIns="91440" tIns="45720" rIns="91440" bIns="45720" rtlCol="0" anchor="ctr">
            <a:normAutofit fontScale="90000"/>
          </a:bodyPr>
          <a:lst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高校生ものづくりコンテスト（測量）における新しい課題づくりの研究と実践へのアプローチ</a:t>
            </a:r>
          </a:p>
        </p:txBody>
      </p:sp>
      <p:pic>
        <p:nvPicPr>
          <p:cNvPr id="2" name="オーディオ 1">
            <a:hlinkClick r:id="" action="ppaction://media"/>
            <a:extLst>
              <a:ext uri="{FF2B5EF4-FFF2-40B4-BE49-F238E27FC236}">
                <a16:creationId xmlns:a16="http://schemas.microsoft.com/office/drawing/2014/main" id="{BACDCEDC-620D-47AA-914F-BF482C407D0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84528" t="-81922" r="-184528" b="-81922"/>
          <a:stretch>
            <a:fillRect/>
          </a:stretch>
        </p:blipFill>
        <p:spPr>
          <a:xfrm>
            <a:off x="6858000" y="5357812"/>
            <a:ext cx="2286000" cy="1285875"/>
          </a:xfrm>
          <a:prstGeom prst="rect">
            <a:avLst/>
          </a:prstGeom>
        </p:spPr>
      </p:pic>
    </p:spTree>
    <p:extLst>
      <p:ext uri="{BB962C8B-B14F-4D97-AF65-F5344CB8AC3E}">
        <p14:creationId xmlns:p14="http://schemas.microsoft.com/office/powerpoint/2010/main" val="675795179"/>
      </p:ext>
    </p:extLst>
  </p:cSld>
  <p:clrMapOvr>
    <a:masterClrMapping/>
  </p:clrMapOvr>
  <mc:AlternateContent xmlns:mc="http://schemas.openxmlformats.org/markup-compatibility/2006" xmlns:p14="http://schemas.microsoft.com/office/powerpoint/2010/main">
    <mc:Choice Requires="p14">
      <p:transition spd="slow" p14:dur="2000" advTm="13246"/>
    </mc:Choice>
    <mc:Fallback xmlns="">
      <p:transition spd="slow" advTm="13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10BBCDC-061A-7C0B-C8F4-86251ECEF9DF}"/>
              </a:ext>
            </a:extLst>
          </p:cNvPr>
          <p:cNvGraphicFramePr>
            <a:graphicFrameLocks noGrp="1"/>
          </p:cNvGraphicFramePr>
          <p:nvPr>
            <p:extLst>
              <p:ext uri="{D42A27DB-BD31-4B8C-83A1-F6EECF244321}">
                <p14:modId xmlns:p14="http://schemas.microsoft.com/office/powerpoint/2010/main" val="1186598561"/>
              </p:ext>
            </p:extLst>
          </p:nvPr>
        </p:nvGraphicFramePr>
        <p:xfrm>
          <a:off x="396346" y="798258"/>
          <a:ext cx="8351308" cy="5261483"/>
        </p:xfrm>
        <a:graphic>
          <a:graphicData uri="http://schemas.openxmlformats.org/drawingml/2006/table">
            <a:tbl>
              <a:tblPr firstRow="1" bandRow="1">
                <a:tableStyleId>{F5AB1C69-6EDB-4FF4-983F-18BD219EF322}</a:tableStyleId>
              </a:tblPr>
              <a:tblGrid>
                <a:gridCol w="8351308">
                  <a:extLst>
                    <a:ext uri="{9D8B030D-6E8A-4147-A177-3AD203B41FA5}">
                      <a16:colId xmlns:a16="http://schemas.microsoft.com/office/drawing/2014/main" val="3882944259"/>
                    </a:ext>
                  </a:extLst>
                </a:gridCol>
              </a:tblGrid>
              <a:tr h="598043">
                <a:tc>
                  <a:txBody>
                    <a:bodyPr/>
                    <a:lstStyle/>
                    <a:p>
                      <a:pPr algn="ctr"/>
                      <a:r>
                        <a:rPr kumimoji="1" lang="ja-JP" altLang="en-US" sz="2800" dirty="0">
                          <a:solidFill>
                            <a:schemeClr val="tx1"/>
                          </a:solidFill>
                        </a:rPr>
                        <a:t>背　景</a:t>
                      </a:r>
                    </a:p>
                  </a:txBody>
                  <a:tcPr/>
                </a:tc>
                <a:extLst>
                  <a:ext uri="{0D108BD9-81ED-4DB2-BD59-A6C34878D82A}">
                    <a16:rowId xmlns:a16="http://schemas.microsoft.com/office/drawing/2014/main" val="1752570195"/>
                  </a:ext>
                </a:extLst>
              </a:tr>
              <a:tr h="4431038">
                <a:tc>
                  <a:txBody>
                    <a:bodyPr/>
                    <a:lstStyle/>
                    <a:p>
                      <a:r>
                        <a:rPr kumimoji="1" lang="ja-JP" altLang="en-US" sz="2000" dirty="0"/>
                        <a:t>　高校生ものづくりコンテスト（測量）は、これまでセオドライトやトータルステーションを活用した閉合トラバース測量による技量や精度を競う内容であった。しかし、建設現場では土工事に欠かせない土量計算や現況を把握するためにドローンを用いて行う</a:t>
                      </a:r>
                      <a:r>
                        <a:rPr kumimoji="1" lang="en-US" altLang="ja-JP" sz="2000" dirty="0"/>
                        <a:t>UAV</a:t>
                      </a:r>
                      <a:r>
                        <a:rPr kumimoji="1" lang="ja-JP" altLang="en-US" sz="2000" dirty="0"/>
                        <a:t>写真点群測量が取り入れられ、工期の短縮や建設現場の働き方の変化をもたらせている。さらに、建設現場のあらゆるプロセスに</a:t>
                      </a:r>
                      <a:r>
                        <a:rPr kumimoji="1" lang="en-US" altLang="ja-JP" sz="2000" dirty="0"/>
                        <a:t>ICT</a:t>
                      </a:r>
                      <a:r>
                        <a:rPr kumimoji="1" lang="ja-JP" altLang="en-US" sz="2000" dirty="0"/>
                        <a:t>技術を導入して、生産性の向上や経営環境の改善などを行うプロジェクト</a:t>
                      </a:r>
                      <a:r>
                        <a:rPr kumimoji="1" lang="en-US" altLang="ja-JP" sz="2000" dirty="0" err="1"/>
                        <a:t>i</a:t>
                      </a:r>
                      <a:r>
                        <a:rPr kumimoji="1" lang="en-US" altLang="ja-JP" sz="2000" dirty="0"/>
                        <a:t>-Construction</a:t>
                      </a:r>
                      <a:r>
                        <a:rPr kumimoji="1" lang="ja-JP" altLang="en-US" sz="2000" dirty="0"/>
                        <a:t>が推奨されている。</a:t>
                      </a:r>
                      <a:endParaRPr kumimoji="1" lang="en-US" altLang="ja-JP" sz="2000" dirty="0"/>
                    </a:p>
                    <a:p>
                      <a:r>
                        <a:rPr kumimoji="1" lang="ja-JP" altLang="en-US" sz="2000" dirty="0"/>
                        <a:t>　こうした背景とともに、データ取得のためには外業による測量が必要となるために、雨天時には外業が実施できず、事前に用意された内業用のデータをもとに電卓計算による閉合誤差、閉合比を求める内容になっていた。</a:t>
                      </a:r>
                      <a:endParaRPr kumimoji="1" lang="en-US" altLang="ja-JP" sz="2000" dirty="0"/>
                    </a:p>
                    <a:p>
                      <a:r>
                        <a:rPr kumimoji="1" lang="ja-JP" altLang="en-US" sz="2000" dirty="0"/>
                        <a:t>　天候に左右されずに測量を行い、実践に近い形のデータ整理や精度を求める技術の修練が喫緊の課題であり、新しい技術を学ぶことで建設業への興味・関心をもたらせることも期待のひとつとされている。</a:t>
                      </a:r>
                      <a:endParaRPr kumimoji="1" lang="en-US" altLang="ja-JP" sz="2000" dirty="0"/>
                    </a:p>
                  </a:txBody>
                  <a:tcPr/>
                </a:tc>
                <a:extLst>
                  <a:ext uri="{0D108BD9-81ED-4DB2-BD59-A6C34878D82A}">
                    <a16:rowId xmlns:a16="http://schemas.microsoft.com/office/drawing/2014/main" val="2442021146"/>
                  </a:ext>
                </a:extLst>
              </a:tr>
            </a:tbl>
          </a:graphicData>
        </a:graphic>
      </p:graphicFrame>
      <p:pic>
        <p:nvPicPr>
          <p:cNvPr id="2" name="オーディオ 1">
            <a:hlinkClick r:id="" action="ppaction://media"/>
            <a:extLst>
              <a:ext uri="{FF2B5EF4-FFF2-40B4-BE49-F238E27FC236}">
                <a16:creationId xmlns:a16="http://schemas.microsoft.com/office/drawing/2014/main" id="{4660724A-7549-A571-2F7E-D5F1C18A742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84528" t="-81922" r="-184528" b="-81922"/>
          <a:stretch>
            <a:fillRect/>
          </a:stretch>
        </p:blipFill>
        <p:spPr>
          <a:xfrm>
            <a:off x="6858000" y="5357812"/>
            <a:ext cx="2286000" cy="1285875"/>
          </a:xfrm>
          <a:prstGeom prst="rect">
            <a:avLst/>
          </a:prstGeom>
        </p:spPr>
      </p:pic>
    </p:spTree>
    <p:extLst>
      <p:ext uri="{BB962C8B-B14F-4D97-AF65-F5344CB8AC3E}">
        <p14:creationId xmlns:p14="http://schemas.microsoft.com/office/powerpoint/2010/main" val="525824311"/>
      </p:ext>
    </p:extLst>
  </p:cSld>
  <p:clrMapOvr>
    <a:masterClrMapping/>
  </p:clrMapOvr>
  <mc:AlternateContent xmlns:mc="http://schemas.openxmlformats.org/markup-compatibility/2006" xmlns:p14="http://schemas.microsoft.com/office/powerpoint/2010/main">
    <mc:Choice Requires="p14">
      <p:transition spd="slow" p14:dur="2000" advTm="68952"/>
    </mc:Choice>
    <mc:Fallback xmlns="">
      <p:transition spd="slow" advTm="68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オーディオ 3">
            <a:hlinkClick r:id="" action="ppaction://media"/>
            <a:extLst>
              <a:ext uri="{FF2B5EF4-FFF2-40B4-BE49-F238E27FC236}">
                <a16:creationId xmlns:a16="http://schemas.microsoft.com/office/drawing/2014/main" id="{D4042757-F528-4722-CA95-7B020DE8B37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84528" t="-81922" r="-184528" b="-81922"/>
          <a:stretch>
            <a:fillRect/>
          </a:stretch>
        </p:blipFill>
        <p:spPr>
          <a:xfrm>
            <a:off x="6858000" y="5357812"/>
            <a:ext cx="2286000" cy="1285875"/>
          </a:xfrm>
          <a:prstGeom prst="rect">
            <a:avLst/>
          </a:prstGeom>
        </p:spPr>
      </p:pic>
      <p:sp>
        <p:nvSpPr>
          <p:cNvPr id="5" name="テキスト ボックス 4">
            <a:extLst>
              <a:ext uri="{FF2B5EF4-FFF2-40B4-BE49-F238E27FC236}">
                <a16:creationId xmlns:a16="http://schemas.microsoft.com/office/drawing/2014/main" id="{217766CF-36F1-C98A-0389-BDF9AF3C19FA}"/>
              </a:ext>
            </a:extLst>
          </p:cNvPr>
          <p:cNvSpPr txBox="1"/>
          <p:nvPr/>
        </p:nvSpPr>
        <p:spPr>
          <a:xfrm>
            <a:off x="717756" y="1166842"/>
            <a:ext cx="7433186" cy="4524315"/>
          </a:xfrm>
          <a:prstGeom prst="rect">
            <a:avLst/>
          </a:prstGeom>
          <a:noFill/>
        </p:spPr>
        <p:txBody>
          <a:bodyPr wrap="square">
            <a:spAutoFit/>
          </a:bodyPr>
          <a:lstStyle/>
          <a:p>
            <a:r>
              <a:rPr kumimoji="1" lang="ja-JP" altLang="en-US" sz="2400" dirty="0"/>
              <a:t>①ドローンを使った測量を体験</a:t>
            </a:r>
            <a:endParaRPr kumimoji="1" lang="en-US" altLang="ja-JP" sz="2400" dirty="0"/>
          </a:p>
          <a:p>
            <a:r>
              <a:rPr kumimoji="1" lang="ja-JP" altLang="en-US" sz="2400" dirty="0"/>
              <a:t>　（屋内で飛ばす）</a:t>
            </a:r>
            <a:endParaRPr kumimoji="1" lang="en-US" altLang="ja-JP" sz="2400" dirty="0"/>
          </a:p>
          <a:p>
            <a:endParaRPr kumimoji="1" lang="en-US" altLang="ja-JP" sz="2400" dirty="0"/>
          </a:p>
          <a:p>
            <a:r>
              <a:rPr kumimoji="1" lang="ja-JP" altLang="en-US" sz="2400" dirty="0"/>
              <a:t>②自分達で街の考案</a:t>
            </a:r>
            <a:endParaRPr kumimoji="1" lang="en-US" altLang="ja-JP" sz="2400" dirty="0"/>
          </a:p>
          <a:p>
            <a:endParaRPr kumimoji="1" lang="en-US" altLang="ja-JP" sz="2400" dirty="0"/>
          </a:p>
          <a:p>
            <a:r>
              <a:rPr kumimoji="1" lang="ja-JP" altLang="en-US" sz="2400" dirty="0"/>
              <a:t>③ジオラマ模型を制作</a:t>
            </a:r>
            <a:endParaRPr kumimoji="1" lang="en-US" altLang="ja-JP" sz="2400" dirty="0"/>
          </a:p>
          <a:p>
            <a:endParaRPr kumimoji="1" lang="en-US" altLang="ja-JP" sz="2400" dirty="0"/>
          </a:p>
          <a:p>
            <a:r>
              <a:rPr kumimoji="1" lang="ja-JP" altLang="en-US" sz="2400" dirty="0"/>
              <a:t>④航行による撮影で写真測量のためのデータを取得</a:t>
            </a:r>
            <a:endParaRPr kumimoji="1" lang="en-US" altLang="ja-JP" sz="2400" dirty="0"/>
          </a:p>
          <a:p>
            <a:endParaRPr kumimoji="1" lang="en-US" altLang="ja-JP" sz="2400" dirty="0"/>
          </a:p>
          <a:p>
            <a:r>
              <a:rPr kumimoji="1" lang="ja-JP" altLang="en-US" sz="2400" dirty="0"/>
              <a:t>⑤ソフトウェア解析による点群作成</a:t>
            </a:r>
            <a:endParaRPr kumimoji="1" lang="en-US" altLang="ja-JP" sz="2400" dirty="0"/>
          </a:p>
          <a:p>
            <a:endParaRPr kumimoji="1" lang="en-US" altLang="ja-JP" sz="2400" dirty="0"/>
          </a:p>
          <a:p>
            <a:r>
              <a:rPr kumimoji="1" lang="ja-JP" altLang="en-US" sz="2400" dirty="0"/>
              <a:t>⑥対象点間の距離などを取得</a:t>
            </a:r>
            <a:endParaRPr kumimoji="1" lang="en-US" altLang="ja-JP" sz="2400" dirty="0"/>
          </a:p>
        </p:txBody>
      </p:sp>
    </p:spTree>
    <p:extLst>
      <p:ext uri="{BB962C8B-B14F-4D97-AF65-F5344CB8AC3E}">
        <p14:creationId xmlns:p14="http://schemas.microsoft.com/office/powerpoint/2010/main" val="213179661"/>
      </p:ext>
    </p:extLst>
  </p:cSld>
  <p:clrMapOvr>
    <a:masterClrMapping/>
  </p:clrMapOvr>
  <mc:AlternateContent xmlns:mc="http://schemas.openxmlformats.org/markup-compatibility/2006" xmlns:p14="http://schemas.microsoft.com/office/powerpoint/2010/main">
    <mc:Choice Requires="p14">
      <p:transition spd="slow" p14:dur="2000" advTm="25890"/>
    </mc:Choice>
    <mc:Fallback xmlns="">
      <p:transition spd="slow" advTm="25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7F4C9-2236-E185-234B-1EB049908AB6}"/>
              </a:ext>
            </a:extLst>
          </p:cNvPr>
          <p:cNvSpPr>
            <a:spLocks noGrp="1"/>
          </p:cNvSpPr>
          <p:nvPr>
            <p:ph type="title"/>
          </p:nvPr>
        </p:nvSpPr>
        <p:spPr>
          <a:xfrm>
            <a:off x="628650" y="365127"/>
            <a:ext cx="7886700" cy="835024"/>
          </a:xfrm>
        </p:spPr>
        <p:txBody>
          <a:bodyPr/>
          <a:lstStyle/>
          <a:p>
            <a:r>
              <a:rPr kumimoji="1" lang="ja-JP" altLang="en-US" dirty="0"/>
              <a:t>ジオラマ模型の製作</a:t>
            </a:r>
          </a:p>
        </p:txBody>
      </p:sp>
      <p:pic>
        <p:nvPicPr>
          <p:cNvPr id="9" name="図 8">
            <a:extLst>
              <a:ext uri="{FF2B5EF4-FFF2-40B4-BE49-F238E27FC236}">
                <a16:creationId xmlns:a16="http://schemas.microsoft.com/office/drawing/2014/main" id="{2E373A11-620A-8434-F955-244D7CFD6A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5623747" y="302669"/>
            <a:ext cx="2494321" cy="4434349"/>
          </a:xfrm>
          <a:prstGeom prst="rect">
            <a:avLst/>
          </a:prstGeom>
        </p:spPr>
      </p:pic>
      <p:pic>
        <p:nvPicPr>
          <p:cNvPr id="11" name="図 10">
            <a:extLst>
              <a:ext uri="{FF2B5EF4-FFF2-40B4-BE49-F238E27FC236}">
                <a16:creationId xmlns:a16="http://schemas.microsoft.com/office/drawing/2014/main" id="{83A3BB12-CE63-1D93-0D83-26251C2DB1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4995" y="1249907"/>
            <a:ext cx="4437004" cy="2494321"/>
          </a:xfrm>
          <a:prstGeom prst="rect">
            <a:avLst/>
          </a:prstGeom>
        </p:spPr>
      </p:pic>
      <p:pic>
        <p:nvPicPr>
          <p:cNvPr id="13" name="図 12">
            <a:extLst>
              <a:ext uri="{FF2B5EF4-FFF2-40B4-BE49-F238E27FC236}">
                <a16:creationId xmlns:a16="http://schemas.microsoft.com/office/drawing/2014/main" id="{6DD2CC95-73B8-55D5-D625-8872B4D1A9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8977" y="3924876"/>
            <a:ext cx="4434350" cy="2494321"/>
          </a:xfrm>
          <a:prstGeom prst="rect">
            <a:avLst/>
          </a:prstGeom>
        </p:spPr>
      </p:pic>
      <p:pic>
        <p:nvPicPr>
          <p:cNvPr id="7" name="図 6">
            <a:extLst>
              <a:ext uri="{FF2B5EF4-FFF2-40B4-BE49-F238E27FC236}">
                <a16:creationId xmlns:a16="http://schemas.microsoft.com/office/drawing/2014/main" id="{BCBEF705-812C-63B8-ABE9-D3F645734D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53733" y="3924875"/>
            <a:ext cx="4436848" cy="2494321"/>
          </a:xfrm>
          <a:prstGeom prst="rect">
            <a:avLst/>
          </a:prstGeom>
        </p:spPr>
      </p:pic>
      <p:pic>
        <p:nvPicPr>
          <p:cNvPr id="4" name="オーディオ 3">
            <a:hlinkClick r:id="" action="ppaction://media"/>
            <a:extLst>
              <a:ext uri="{FF2B5EF4-FFF2-40B4-BE49-F238E27FC236}">
                <a16:creationId xmlns:a16="http://schemas.microsoft.com/office/drawing/2014/main" id="{8BA65BF9-0CA9-9868-1D68-AA262B845E47}"/>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184528" t="-81922" r="-184528" b="-81922"/>
          <a:stretch>
            <a:fillRect/>
          </a:stretch>
        </p:blipFill>
        <p:spPr>
          <a:xfrm>
            <a:off x="6858000" y="5357812"/>
            <a:ext cx="2286000" cy="1285875"/>
          </a:xfrm>
          <a:prstGeom prst="rect">
            <a:avLst/>
          </a:prstGeom>
        </p:spPr>
      </p:pic>
    </p:spTree>
    <p:extLst>
      <p:ext uri="{BB962C8B-B14F-4D97-AF65-F5344CB8AC3E}">
        <p14:creationId xmlns:p14="http://schemas.microsoft.com/office/powerpoint/2010/main" val="327897263"/>
      </p:ext>
    </p:extLst>
  </p:cSld>
  <p:clrMapOvr>
    <a:masterClrMapping/>
  </p:clrMapOvr>
  <mc:AlternateContent xmlns:mc="http://schemas.openxmlformats.org/markup-compatibility/2006" xmlns:p14="http://schemas.microsoft.com/office/powerpoint/2010/main">
    <mc:Choice Requires="p14">
      <p:transition spd="slow" p14:dur="2000" advTm="13456"/>
    </mc:Choice>
    <mc:Fallback xmlns="">
      <p:transition spd="slow" advTm="13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C0FB4EAC-2E5F-C25F-C9FA-D8269CDB74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5040" y="873258"/>
            <a:ext cx="4020719" cy="2582846"/>
          </a:xfrm>
          <a:prstGeom prst="rect">
            <a:avLst/>
          </a:prstGeom>
        </p:spPr>
      </p:pic>
      <p:sp>
        <p:nvSpPr>
          <p:cNvPr id="28" name="タイトル 1">
            <a:extLst>
              <a:ext uri="{FF2B5EF4-FFF2-40B4-BE49-F238E27FC236}">
                <a16:creationId xmlns:a16="http://schemas.microsoft.com/office/drawing/2014/main" id="{92160D43-FA58-C1A7-710F-E61CE177BFCD}"/>
              </a:ext>
            </a:extLst>
          </p:cNvPr>
          <p:cNvSpPr txBox="1">
            <a:spLocks/>
          </p:cNvSpPr>
          <p:nvPr/>
        </p:nvSpPr>
        <p:spPr>
          <a:xfrm>
            <a:off x="307181" y="257175"/>
            <a:ext cx="4027345" cy="50974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t>撮影とデータの解析</a:t>
            </a:r>
          </a:p>
        </p:txBody>
      </p:sp>
      <p:pic>
        <p:nvPicPr>
          <p:cNvPr id="4" name="オーディオ 3">
            <a:hlinkClick r:id="" action="ppaction://media"/>
            <a:extLst>
              <a:ext uri="{FF2B5EF4-FFF2-40B4-BE49-F238E27FC236}">
                <a16:creationId xmlns:a16="http://schemas.microsoft.com/office/drawing/2014/main" id="{97A62275-D743-ADEC-FFEF-B7B60FD57E8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84528" t="-81922" r="-184528" b="-81922"/>
          <a:stretch>
            <a:fillRect/>
          </a:stretch>
        </p:blipFill>
        <p:spPr>
          <a:xfrm>
            <a:off x="6858000" y="5357812"/>
            <a:ext cx="2286000" cy="1285875"/>
          </a:xfrm>
          <a:prstGeom prst="rect">
            <a:avLst/>
          </a:prstGeom>
        </p:spPr>
      </p:pic>
      <p:pic>
        <p:nvPicPr>
          <p:cNvPr id="5" name="図 4">
            <a:extLst>
              <a:ext uri="{FF2B5EF4-FFF2-40B4-BE49-F238E27FC236}">
                <a16:creationId xmlns:a16="http://schemas.microsoft.com/office/drawing/2014/main" id="{FB2C6034-28EE-F1B2-140D-EA5B6BD606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181" y="3663021"/>
            <a:ext cx="3744591" cy="2808801"/>
          </a:xfrm>
          <a:prstGeom prst="rect">
            <a:avLst/>
          </a:prstGeom>
        </p:spPr>
      </p:pic>
      <p:pic>
        <p:nvPicPr>
          <p:cNvPr id="3" name="図 2">
            <a:extLst>
              <a:ext uri="{FF2B5EF4-FFF2-40B4-BE49-F238E27FC236}">
                <a16:creationId xmlns:a16="http://schemas.microsoft.com/office/drawing/2014/main" id="{589C19DC-32A7-2CA3-881A-D7B04AD5BE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8241" y="913171"/>
            <a:ext cx="4510908" cy="2537385"/>
          </a:xfrm>
          <a:prstGeom prst="rect">
            <a:avLst/>
          </a:prstGeom>
        </p:spPr>
      </p:pic>
      <p:pic>
        <p:nvPicPr>
          <p:cNvPr id="2" name="図 1">
            <a:extLst>
              <a:ext uri="{FF2B5EF4-FFF2-40B4-BE49-F238E27FC236}">
                <a16:creationId xmlns:a16="http://schemas.microsoft.com/office/drawing/2014/main" id="{A0788AE9-E0FD-7899-65FE-149871CE414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71999" y="3331491"/>
            <a:ext cx="4104923" cy="3347183"/>
          </a:xfrm>
          <a:prstGeom prst="rect">
            <a:avLst/>
          </a:prstGeom>
        </p:spPr>
      </p:pic>
    </p:spTree>
    <p:extLst>
      <p:ext uri="{BB962C8B-B14F-4D97-AF65-F5344CB8AC3E}">
        <p14:creationId xmlns:p14="http://schemas.microsoft.com/office/powerpoint/2010/main" val="646040631"/>
      </p:ext>
    </p:extLst>
  </p:cSld>
  <p:clrMapOvr>
    <a:masterClrMapping/>
  </p:clrMapOvr>
  <mc:AlternateContent xmlns:mc="http://schemas.openxmlformats.org/markup-compatibility/2006" xmlns:p14="http://schemas.microsoft.com/office/powerpoint/2010/main">
    <mc:Choice Requires="p14">
      <p:transition spd="slow" p14:dur="2000" advTm="12890"/>
    </mc:Choice>
    <mc:Fallback xmlns="">
      <p:transition spd="slow" advTm="12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DDECE-2BC5-AE13-6457-CEE1125F7241}"/>
              </a:ext>
            </a:extLst>
          </p:cNvPr>
          <p:cNvSpPr>
            <a:spLocks noGrp="1"/>
          </p:cNvSpPr>
          <p:nvPr>
            <p:ph type="title"/>
          </p:nvPr>
        </p:nvSpPr>
        <p:spPr>
          <a:xfrm>
            <a:off x="628650" y="218658"/>
            <a:ext cx="4130163" cy="735072"/>
          </a:xfrm>
        </p:spPr>
        <p:txBody>
          <a:bodyPr>
            <a:normAutofit/>
          </a:bodyPr>
          <a:lstStyle/>
          <a:p>
            <a:r>
              <a:rPr kumimoji="1" lang="ja-JP" altLang="en-US" dirty="0"/>
              <a:t>結論及び今後の展望</a:t>
            </a:r>
          </a:p>
        </p:txBody>
      </p:sp>
      <p:sp>
        <p:nvSpPr>
          <p:cNvPr id="5" name="テキスト ボックス 4">
            <a:extLst>
              <a:ext uri="{FF2B5EF4-FFF2-40B4-BE49-F238E27FC236}">
                <a16:creationId xmlns:a16="http://schemas.microsoft.com/office/drawing/2014/main" id="{CB011D4B-D4C7-D60E-48C4-C750C4EC03EE}"/>
              </a:ext>
            </a:extLst>
          </p:cNvPr>
          <p:cNvSpPr txBox="1"/>
          <p:nvPr/>
        </p:nvSpPr>
        <p:spPr>
          <a:xfrm>
            <a:off x="207169" y="1076326"/>
            <a:ext cx="8729662" cy="5632311"/>
          </a:xfrm>
          <a:prstGeom prst="rect">
            <a:avLst/>
          </a:prstGeom>
          <a:noFill/>
        </p:spPr>
        <p:txBody>
          <a:bodyPr wrap="square" rtlCol="0">
            <a:spAutoFit/>
          </a:bodyPr>
          <a:lstStyle/>
          <a:p>
            <a:r>
              <a:rPr kumimoji="1" lang="ja-JP" altLang="en-US" sz="2400" dirty="0"/>
              <a:t>・ドローンを用いた写真点群測量</a:t>
            </a:r>
            <a:r>
              <a:rPr lang="ja-JP" altLang="en-US" sz="2400" dirty="0"/>
              <a:t>による</a:t>
            </a:r>
            <a:r>
              <a:rPr lang="en-US" altLang="ja-JP" sz="2400" dirty="0"/>
              <a:t>3Ⅾ</a:t>
            </a:r>
            <a:r>
              <a:rPr lang="ja-JP" altLang="en-US" sz="2400" dirty="0"/>
              <a:t>化や距離、面積、</a:t>
            </a:r>
            <a:endParaRPr lang="en-US" altLang="ja-JP" sz="2400" dirty="0"/>
          </a:p>
          <a:p>
            <a:r>
              <a:rPr lang="ja-JP" altLang="en-US" sz="2400" dirty="0"/>
              <a:t>　体積計算の実践など、高校生の挑戦としても可能である。</a:t>
            </a:r>
            <a:endParaRPr lang="en-US" altLang="ja-JP" sz="2400" dirty="0"/>
          </a:p>
          <a:p>
            <a:endParaRPr kumimoji="1" lang="en-US" altLang="ja-JP" sz="2400" dirty="0"/>
          </a:p>
          <a:p>
            <a:r>
              <a:rPr kumimoji="1" lang="ja-JP" altLang="en-US" sz="2400" dirty="0"/>
              <a:t>・精度で競うのか、安全面の順守や一連の作業時間や作業の工</a:t>
            </a:r>
            <a:endParaRPr kumimoji="1" lang="en-US" altLang="ja-JP" sz="2400" dirty="0"/>
          </a:p>
          <a:p>
            <a:r>
              <a:rPr lang="ja-JP" altLang="en-US" sz="2400" dirty="0"/>
              <a:t>　</a:t>
            </a:r>
            <a:r>
              <a:rPr kumimoji="1" lang="ja-JP" altLang="en-US" sz="2400" dirty="0"/>
              <a:t>夫で勝敗を決めるのか。まだまだ検討の余地がある。</a:t>
            </a:r>
            <a:endParaRPr kumimoji="1" lang="en-US" altLang="ja-JP" sz="2400" dirty="0"/>
          </a:p>
          <a:p>
            <a:endParaRPr kumimoji="1" lang="en-US" altLang="ja-JP" sz="2400" dirty="0"/>
          </a:p>
          <a:p>
            <a:r>
              <a:rPr kumimoji="1" lang="ja-JP" altLang="en-US" sz="2400" dirty="0"/>
              <a:t>・</a:t>
            </a:r>
            <a:r>
              <a:rPr lang="ja-JP" altLang="en-US" sz="2400" dirty="0"/>
              <a:t>室内で複数機で競技を行う場合には周波数の問題なども発生</a:t>
            </a:r>
            <a:endParaRPr lang="en-US" altLang="ja-JP" sz="2400" dirty="0"/>
          </a:p>
          <a:p>
            <a:r>
              <a:rPr lang="ja-JP" altLang="en-US" sz="2400" dirty="0"/>
              <a:t>　する。</a:t>
            </a:r>
            <a:endParaRPr lang="en-US" altLang="ja-JP" sz="2400" dirty="0"/>
          </a:p>
          <a:p>
            <a:endParaRPr lang="en-US" altLang="ja-JP" sz="2400" dirty="0"/>
          </a:p>
          <a:p>
            <a:r>
              <a:rPr lang="ja-JP" altLang="en-US" sz="2400" dirty="0"/>
              <a:t>・ソフトフェアでの解析などに時間を要するため、処理するた</a:t>
            </a:r>
            <a:endParaRPr lang="en-US" altLang="ja-JP" sz="2400" dirty="0"/>
          </a:p>
          <a:p>
            <a:r>
              <a:rPr lang="ja-JP" altLang="en-US" sz="2400" dirty="0"/>
              <a:t>　めのＰＣのスペックやソフトウェアのライセンス契約の検討</a:t>
            </a:r>
            <a:endParaRPr lang="en-US" altLang="ja-JP" sz="2400" dirty="0"/>
          </a:p>
          <a:p>
            <a:r>
              <a:rPr lang="ja-JP" altLang="en-US" sz="2400" dirty="0"/>
              <a:t>　が必要である。</a:t>
            </a:r>
            <a:endParaRPr lang="en-US" altLang="ja-JP" sz="2400" dirty="0"/>
          </a:p>
          <a:p>
            <a:endParaRPr kumimoji="1" lang="en-US" altLang="ja-JP" sz="2400" dirty="0"/>
          </a:p>
          <a:p>
            <a:r>
              <a:rPr lang="ja-JP" altLang="en-US" sz="2400" dirty="0"/>
              <a:t>・授業の一環として取り組む必要があるために、教育課程の位</a:t>
            </a:r>
            <a:endParaRPr lang="en-US" altLang="ja-JP" sz="2400" dirty="0"/>
          </a:p>
          <a:p>
            <a:r>
              <a:rPr lang="ja-JP" altLang="en-US" sz="2400" dirty="0"/>
              <a:t>　置づけ、保険などの課題は多い。</a:t>
            </a:r>
            <a:endParaRPr kumimoji="1" lang="en-US" altLang="ja-JP" sz="2400" dirty="0"/>
          </a:p>
        </p:txBody>
      </p:sp>
      <p:pic>
        <p:nvPicPr>
          <p:cNvPr id="3" name="オーディオ 2">
            <a:hlinkClick r:id="" action="ppaction://media"/>
            <a:extLst>
              <a:ext uri="{FF2B5EF4-FFF2-40B4-BE49-F238E27FC236}">
                <a16:creationId xmlns:a16="http://schemas.microsoft.com/office/drawing/2014/main" id="{ED79A197-196D-8BB4-AC1E-EF0558BEBC8B}"/>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84528" t="-81922" r="-184528" b="-81922"/>
          <a:stretch>
            <a:fillRect/>
          </a:stretch>
        </p:blipFill>
        <p:spPr>
          <a:xfrm>
            <a:off x="6858000" y="5357812"/>
            <a:ext cx="2286000" cy="1285875"/>
          </a:xfrm>
          <a:prstGeom prst="rect">
            <a:avLst/>
          </a:prstGeom>
        </p:spPr>
      </p:pic>
    </p:spTree>
    <p:extLst>
      <p:ext uri="{BB962C8B-B14F-4D97-AF65-F5344CB8AC3E}">
        <p14:creationId xmlns:p14="http://schemas.microsoft.com/office/powerpoint/2010/main" val="1251277490"/>
      </p:ext>
    </p:extLst>
  </p:cSld>
  <p:clrMapOvr>
    <a:masterClrMapping/>
  </p:clrMapOvr>
  <mc:AlternateContent xmlns:mc="http://schemas.openxmlformats.org/markup-compatibility/2006">
    <mc:Choice xmlns:p14="http://schemas.microsoft.com/office/powerpoint/2010/main" Requires="p14">
      <p:transition spd="slow" p14:dur="2000" advTm="65574"/>
    </mc:Choice>
    <mc:Fallback>
      <p:transition spd="slow" advTm="655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695</TotalTime>
  <Words>470</Words>
  <Application>Microsoft Office PowerPoint</Application>
  <PresentationFormat>画面に合わせる (4:3)</PresentationFormat>
  <Paragraphs>48</Paragraphs>
  <Slides>6</Slides>
  <Notes>6</Notes>
  <HiddenSlides>0</HiddenSlides>
  <MMClips>6</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游ゴシック</vt:lpstr>
      <vt:lpstr>Century Gothic</vt:lpstr>
      <vt:lpstr>Wingdings 3</vt:lpstr>
      <vt:lpstr>スライス</vt:lpstr>
      <vt:lpstr>PowerPoint プレゼンテーション</vt:lpstr>
      <vt:lpstr>PowerPoint プレゼンテーション</vt:lpstr>
      <vt:lpstr>PowerPoint プレゼンテーション</vt:lpstr>
      <vt:lpstr>ジオラマ模型の製作</vt:lpstr>
      <vt:lpstr>PowerPoint プレゼンテーション</vt:lpstr>
      <vt:lpstr>結論及び今後の展望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君康 東</cp:lastModifiedBy>
  <cp:revision>67</cp:revision>
  <cp:lastPrinted>2024-01-11T02:29:12Z</cp:lastPrinted>
  <dcterms:created xsi:type="dcterms:W3CDTF">2023-12-20T01:41:42Z</dcterms:created>
  <dcterms:modified xsi:type="dcterms:W3CDTF">2024-02-27T02:52:01Z</dcterms:modified>
</cp:coreProperties>
</file>